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2"/>
  </p:notesMasterIdLst>
  <p:sldIdLst>
    <p:sldId id="256" r:id="rId2"/>
    <p:sldId id="258" r:id="rId3"/>
    <p:sldId id="260" r:id="rId4"/>
    <p:sldId id="257" r:id="rId5"/>
    <p:sldId id="263" r:id="rId6"/>
    <p:sldId id="304" r:id="rId7"/>
    <p:sldId id="261" r:id="rId8"/>
    <p:sldId id="259" r:id="rId9"/>
    <p:sldId id="305" r:id="rId10"/>
    <p:sldId id="262" r:id="rId11"/>
    <p:sldId id="307" r:id="rId12"/>
    <p:sldId id="308" r:id="rId13"/>
    <p:sldId id="315" r:id="rId14"/>
    <p:sldId id="309" r:id="rId15"/>
    <p:sldId id="316" r:id="rId16"/>
    <p:sldId id="310" r:id="rId17"/>
    <p:sldId id="312" r:id="rId18"/>
    <p:sldId id="313" r:id="rId19"/>
    <p:sldId id="314" r:id="rId20"/>
    <p:sldId id="317" r:id="rId21"/>
    <p:sldId id="311" r:id="rId22"/>
    <p:sldId id="318" r:id="rId23"/>
    <p:sldId id="322" r:id="rId24"/>
    <p:sldId id="320" r:id="rId25"/>
    <p:sldId id="321" r:id="rId26"/>
    <p:sldId id="319" r:id="rId27"/>
    <p:sldId id="325" r:id="rId28"/>
    <p:sldId id="323" r:id="rId29"/>
    <p:sldId id="324" r:id="rId30"/>
    <p:sldId id="326" r:id="rId31"/>
  </p:sldIdLst>
  <p:sldSz cx="9144000" cy="5143500" type="screen16x9"/>
  <p:notesSz cx="6858000" cy="9144000"/>
  <p:embeddedFontLst>
    <p:embeddedFont>
      <p:font typeface="Karla" pitchFamily="2" charset="0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  <p:embeddedFont>
      <p:font typeface="Roboto Condensed Light" panose="020F0302020204030204" pitchFamily="34" charset="0"/>
      <p:regular r:id="rId41"/>
      <p: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0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F4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7C6EFE-B597-4AC8-ABAA-41ADA9CB8AA9}">
  <a:tblStyle styleId="{027C6EFE-B597-4AC8-ABAA-41ADA9CB8A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38"/>
  </p:normalViewPr>
  <p:slideViewPr>
    <p:cSldViewPr snapToGrid="0">
      <p:cViewPr>
        <p:scale>
          <a:sx n="152" d="100"/>
          <a:sy n="152" d="100"/>
        </p:scale>
        <p:origin x="728" y="480"/>
      </p:cViewPr>
      <p:guideLst>
        <p:guide orient="horz" pos="60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5509f3aa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5509f3aa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14575dbb4b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14575dbb4b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058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4575dbb4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4575dbb4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516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4575dbb4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4575dbb4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492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4575dbb4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4575dbb4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60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5046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978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4529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4575dbb4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4575dbb4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8830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21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940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3438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8663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7471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4575dbb4b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4575dbb4b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42620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14575dbb4b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14575dbb4b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4813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14575dbb4b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14575dbb4b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677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5509f3aaa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5509f3aaa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230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813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38250"/>
            <a:ext cx="4255200" cy="18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266313"/>
            <a:ext cx="2701200" cy="73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713100" y="1102625"/>
            <a:ext cx="3788400" cy="166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713100" y="2895000"/>
            <a:ext cx="3788400" cy="101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 idx="2"/>
          </p:nvPr>
        </p:nvSpPr>
        <p:spPr>
          <a:xfrm>
            <a:off x="937700" y="3102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>
            <a:off x="937700" y="3496900"/>
            <a:ext cx="21753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 idx="3"/>
          </p:nvPr>
        </p:nvSpPr>
        <p:spPr>
          <a:xfrm>
            <a:off x="3484419" y="3102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4"/>
          </p:nvPr>
        </p:nvSpPr>
        <p:spPr>
          <a:xfrm>
            <a:off x="3484425" y="3496900"/>
            <a:ext cx="21753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title" idx="5"/>
          </p:nvPr>
        </p:nvSpPr>
        <p:spPr>
          <a:xfrm>
            <a:off x="6031146" y="310272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6"/>
          </p:nvPr>
        </p:nvSpPr>
        <p:spPr>
          <a:xfrm>
            <a:off x="6031151" y="3496900"/>
            <a:ext cx="21753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2570049" y="445025"/>
            <a:ext cx="33426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title" idx="2"/>
          </p:nvPr>
        </p:nvSpPr>
        <p:spPr>
          <a:xfrm>
            <a:off x="3459038" y="2283937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1"/>
          </p:nvPr>
        </p:nvSpPr>
        <p:spPr>
          <a:xfrm>
            <a:off x="3459038" y="2696175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title" idx="3"/>
          </p:nvPr>
        </p:nvSpPr>
        <p:spPr>
          <a:xfrm>
            <a:off x="6452700" y="2283937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4"/>
          </p:nvPr>
        </p:nvSpPr>
        <p:spPr>
          <a:xfrm>
            <a:off x="6452700" y="2696175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title" idx="5"/>
          </p:nvPr>
        </p:nvSpPr>
        <p:spPr>
          <a:xfrm>
            <a:off x="3459038" y="3576262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ubTitle" idx="6"/>
          </p:nvPr>
        </p:nvSpPr>
        <p:spPr>
          <a:xfrm>
            <a:off x="3459038" y="3988500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title" idx="7"/>
          </p:nvPr>
        </p:nvSpPr>
        <p:spPr>
          <a:xfrm>
            <a:off x="6452700" y="3576262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8"/>
          </p:nvPr>
        </p:nvSpPr>
        <p:spPr>
          <a:xfrm>
            <a:off x="6452700" y="3988500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-50" y="503400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/>
          <p:nvPr/>
        </p:nvSpPr>
        <p:spPr>
          <a:xfrm>
            <a:off x="0" y="0"/>
            <a:ext cx="120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-50" y="4875350"/>
            <a:ext cx="9144000" cy="26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/>
          <p:nvPr/>
        </p:nvSpPr>
        <p:spPr>
          <a:xfrm>
            <a:off x="-50" y="0"/>
            <a:ext cx="9144000" cy="26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371475" y="321000"/>
            <a:ext cx="8400900" cy="450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271100" y="1430950"/>
            <a:ext cx="3723000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937175"/>
            <a:ext cx="819300" cy="77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271100" y="3467425"/>
            <a:ext cx="2709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100">
                <a:solidFill>
                  <a:srgbClr val="434343"/>
                </a:solidFill>
              </a:defRPr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631150" y="1933700"/>
            <a:ext cx="43869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631150" y="916525"/>
            <a:ext cx="438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411200" y="1248000"/>
            <a:ext cx="6321600" cy="26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/>
          <p:nvPr/>
        </p:nvSpPr>
        <p:spPr>
          <a:xfrm>
            <a:off x="-50" y="0"/>
            <a:ext cx="9144000" cy="26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8"/>
          <p:cNvSpPr/>
          <p:nvPr/>
        </p:nvSpPr>
        <p:spPr>
          <a:xfrm>
            <a:off x="-50" y="4875350"/>
            <a:ext cx="9144000" cy="26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1413100" y="1504413"/>
            <a:ext cx="4182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1413100" y="2485738"/>
            <a:ext cx="41826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/>
          <p:nvPr/>
        </p:nvSpPr>
        <p:spPr>
          <a:xfrm>
            <a:off x="-50" y="0"/>
            <a:ext cx="9144000" cy="10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44550" y="552750"/>
            <a:ext cx="3174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0" y="321000"/>
            <a:ext cx="486600" cy="450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3"/>
          <p:cNvSpPr/>
          <p:nvPr/>
        </p:nvSpPr>
        <p:spPr>
          <a:xfrm>
            <a:off x="486450" y="321000"/>
            <a:ext cx="8171100" cy="450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/>
          </p:nvPr>
        </p:nvSpPr>
        <p:spPr>
          <a:xfrm>
            <a:off x="720000" y="1843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20000" y="226204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/>
          </p:nvPr>
        </p:nvSpPr>
        <p:spPr>
          <a:xfrm>
            <a:off x="3419269" y="1843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4"/>
          </p:nvPr>
        </p:nvSpPr>
        <p:spPr>
          <a:xfrm>
            <a:off x="3419275" y="226204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5"/>
          </p:nvPr>
        </p:nvSpPr>
        <p:spPr>
          <a:xfrm>
            <a:off x="720000" y="3342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6"/>
          </p:nvPr>
        </p:nvSpPr>
        <p:spPr>
          <a:xfrm>
            <a:off x="720000" y="3761121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7"/>
          </p:nvPr>
        </p:nvSpPr>
        <p:spPr>
          <a:xfrm>
            <a:off x="3419269" y="3342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3419275" y="3761121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9"/>
          </p:nvPr>
        </p:nvSpPr>
        <p:spPr>
          <a:xfrm>
            <a:off x="6118545" y="1843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3"/>
          </p:nvPr>
        </p:nvSpPr>
        <p:spPr>
          <a:xfrm>
            <a:off x="6118551" y="226204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4"/>
          </p:nvPr>
        </p:nvSpPr>
        <p:spPr>
          <a:xfrm>
            <a:off x="6118545" y="3342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5"/>
          </p:nvPr>
        </p:nvSpPr>
        <p:spPr>
          <a:xfrm>
            <a:off x="6118551" y="3761121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6" hasCustomPrompt="1"/>
          </p:nvPr>
        </p:nvSpPr>
        <p:spPr>
          <a:xfrm>
            <a:off x="720000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9269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8" hasCustomPrompt="1"/>
          </p:nvPr>
        </p:nvSpPr>
        <p:spPr>
          <a:xfrm>
            <a:off x="6118550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9" hasCustomPrompt="1"/>
          </p:nvPr>
        </p:nvSpPr>
        <p:spPr>
          <a:xfrm>
            <a:off x="720000" y="3040400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20" hasCustomPrompt="1"/>
          </p:nvPr>
        </p:nvSpPr>
        <p:spPr>
          <a:xfrm>
            <a:off x="3419269" y="3040400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1" hasCustomPrompt="1"/>
          </p:nvPr>
        </p:nvSpPr>
        <p:spPr>
          <a:xfrm>
            <a:off x="6118550" y="3040400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●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○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■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●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○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■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●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○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Char char="■"/>
              <a:defRPr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67" r:id="rId11"/>
    <p:sldLayoutId id="2147483668" r:id="rId12"/>
    <p:sldLayoutId id="2147483671" r:id="rId13"/>
    <p:sldLayoutId id="2147483673" r:id="rId14"/>
    <p:sldLayoutId id="214748367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vktrbr/esg-stockmarke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.me/vktrbr" TargetMode="Externa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sberbank.com/ru/sustainability#:~:text=%D0%B8%C2%A0%D1%83%D1%81%D1%82%D0%BE%D0%B9%D1%87%D0%B8%D0%B2%D0%BE%D0%B3%D0%BE%20%D1%80%D0%B0%D0%B7%D0%B2%D0%B8%D1%82%D0%B8%D1%8F-,%D0%9F%D0%BE%D0%B4%D1%80%D0%BE%D0%B1%D0%BD%D0%B5%D0%B5,-%D0%9A%D0%BE%D0%B4%D0%B5%D0%BA%D1%81%20%D0%BA%D0%BE%D1%80%D0%BF%D0%BE%D1%80%D0%B0%D1%82%D0%B8%D0%B2%D0%BD%D0%BE%D0%B3%D0%BE%20%D1%83%D0%BF%D1%80%D0%B0%D0%B2%D0%BB%D0%B5%D0%BD%D0%B8%D1%8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yfinance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hyperlink" Target="https://pypi.org/project/yesg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ctrTitle"/>
          </p:nvPr>
        </p:nvSpPr>
        <p:spPr>
          <a:xfrm>
            <a:off x="316800" y="1211569"/>
            <a:ext cx="4255200" cy="18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</a:t>
            </a:r>
            <a:r>
              <a:rPr lang="ru-RU" sz="4800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и биржа </a:t>
            </a:r>
            <a:endParaRPr sz="4800" b="0" dirty="0">
              <a:solidFill>
                <a:schemeClr val="dk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7" name="Google Shape;167;p32"/>
          <p:cNvSpPr txBox="1">
            <a:spLocks noGrp="1"/>
          </p:cNvSpPr>
          <p:nvPr>
            <p:ph type="subTitle" idx="1"/>
          </p:nvPr>
        </p:nvSpPr>
        <p:spPr>
          <a:xfrm>
            <a:off x="453650" y="3119688"/>
            <a:ext cx="4199776" cy="6026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Зависимость между соблюдением </a:t>
            </a: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принципов и стоимостью компаний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/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/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68" name="Google Shape;168;p32"/>
          <p:cNvCxnSpPr/>
          <p:nvPr/>
        </p:nvCxnSpPr>
        <p:spPr>
          <a:xfrm>
            <a:off x="0" y="3119688"/>
            <a:ext cx="5574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851" y="207475"/>
            <a:ext cx="5858574" cy="472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67;p32">
            <a:extLst>
              <a:ext uri="{FF2B5EF4-FFF2-40B4-BE49-F238E27FC236}">
                <a16:creationId xmlns:a16="http://schemas.microsoft.com/office/drawing/2014/main" id="{2AE6ED18-160F-AFD7-52FF-20C60543559C}"/>
              </a:ext>
            </a:extLst>
          </p:cNvPr>
          <p:cNvSpPr txBox="1">
            <a:spLocks/>
          </p:cNvSpPr>
          <p:nvPr/>
        </p:nvSpPr>
        <p:spPr>
          <a:xfrm>
            <a:off x="453650" y="4170305"/>
            <a:ext cx="4199776" cy="602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None/>
              <a:defRPr sz="18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Барбарич Виктор </a:t>
            </a:r>
          </a:p>
          <a:p>
            <a:pPr marL="0" indent="0"/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https://github.com/vktrbr/esg-stockmarket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ru-RU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720000" y="2139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90 компаний</a:t>
            </a:r>
            <a:endParaRPr dirty="0"/>
          </a:p>
        </p:txBody>
      </p:sp>
      <p:graphicFrame>
        <p:nvGraphicFramePr>
          <p:cNvPr id="18" name="Таблица 17">
            <a:extLst>
              <a:ext uri="{FF2B5EF4-FFF2-40B4-BE49-F238E27FC236}">
                <a16:creationId xmlns:a16="http://schemas.microsoft.com/office/drawing/2014/main" id="{19E9EC7F-8B20-0CE7-00F9-ACE773D88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672807"/>
              </p:ext>
            </p:extLst>
          </p:nvPr>
        </p:nvGraphicFramePr>
        <p:xfrm>
          <a:off x="720000" y="880675"/>
          <a:ext cx="7704000" cy="4100936"/>
        </p:xfrm>
        <a:graphic>
          <a:graphicData uri="http://schemas.openxmlformats.org/drawingml/2006/table">
            <a:tbl>
              <a:tblPr>
                <a:tableStyleId>{027C6EFE-B597-4AC8-ABAA-41ADA9CB8AA9}</a:tableStyleId>
              </a:tblPr>
              <a:tblGrid>
                <a:gridCol w="1284000">
                  <a:extLst>
                    <a:ext uri="{9D8B030D-6E8A-4147-A177-3AD203B41FA5}">
                      <a16:colId xmlns:a16="http://schemas.microsoft.com/office/drawing/2014/main" val="948325559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3879777468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180324588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3412289856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335200532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13901411"/>
                    </a:ext>
                  </a:extLst>
                </a:gridCol>
              </a:tblGrid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ADM.L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BNZL.L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GSK.L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NXT.L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SSE.L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IRAO.ME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9194508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AAL.L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BRBY.L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HL.L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PSON.L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STAN.L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LKOH.ME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517184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ANTO.L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CNA.L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HSBA.L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PSN.L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STJ.L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MAGN.ME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7061670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AHT.L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CCH.L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IHG.L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PRU.L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TW.L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MGNT.ME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436814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ABF.L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CPG.L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IMB.L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REL.L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TSCO.L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MTSS.ME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818619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AZN.L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CRH.L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INF.L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RTO.L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ULVR.L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NVTK.ME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6087002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AV.L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CRDA.L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IAG.L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RIO.L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UU.L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PHOR.ME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332999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BA.L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DCC.L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ITRK.L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RR.L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VOD.L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POLY.ME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80110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BARC.L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DGE.L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KGF.L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SGE.L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WTB.L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ROSN.ME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2875862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BDEV.L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EXPN.L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LAND.L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SBRY.L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WPP.L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SBER.ME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066364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BP.L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FCIT.L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LGEN.L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SDR.L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ALRS.ME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SNGS.ME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514180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BATS.L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FLTR.L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LLOY.L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SMT.L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CHMF.ME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TATN.ME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637713"/>
                  </a:ext>
                </a:extLst>
              </a:tr>
              <a:tr h="319256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BLND.L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FRES.L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MNDI.L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SGRO.L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GAZP.ME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TRNFP.ME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378854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BT-A.L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GLEN.L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NG.L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>
                          <a:effectLst/>
                        </a:rPr>
                        <a:t>SVT.L</a:t>
                      </a:r>
                      <a:endParaRPr lang="en" sz="13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GMKN.ME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VTBR.ME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02002"/>
                  </a:ext>
                </a:extLst>
              </a:tr>
              <a:tr h="216114"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SMDS.L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SMIN.L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SN.L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SKG.L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HYDR.ME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300" u="none" strike="noStrike" dirty="0">
                          <a:effectLst/>
                        </a:rPr>
                        <a:t>YNDX.ME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T="36000" marB="36000" anchor="b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0325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3"/>
          <p:cNvSpPr txBox="1">
            <a:spLocks noGrp="1"/>
          </p:cNvSpPr>
          <p:nvPr>
            <p:ph type="title"/>
          </p:nvPr>
        </p:nvSpPr>
        <p:spPr>
          <a:xfrm>
            <a:off x="1411200" y="1248000"/>
            <a:ext cx="6321600" cy="26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/>
              <a:t>Исследование </a:t>
            </a:r>
            <a:endParaRPr sz="6000" dirty="0"/>
          </a:p>
        </p:txBody>
      </p:sp>
      <p:sp>
        <p:nvSpPr>
          <p:cNvPr id="8" name="Google Shape;226;p36">
            <a:extLst>
              <a:ext uri="{FF2B5EF4-FFF2-40B4-BE49-F238E27FC236}">
                <a16:creationId xmlns:a16="http://schemas.microsoft.com/office/drawing/2014/main" id="{701B69BF-6D88-2D30-CCD2-CA90C604735B}"/>
              </a:ext>
            </a:extLst>
          </p:cNvPr>
          <p:cNvSpPr txBox="1">
            <a:spLocks/>
          </p:cNvSpPr>
          <p:nvPr/>
        </p:nvSpPr>
        <p:spPr>
          <a:xfrm>
            <a:off x="591900" y="859800"/>
            <a:ext cx="8193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" dirty="0">
                <a:solidFill>
                  <a:schemeClr val="accent3"/>
                </a:solidFill>
              </a:rPr>
              <a:t>0</a:t>
            </a:r>
            <a:r>
              <a:rPr lang="ru-RU" dirty="0">
                <a:solidFill>
                  <a:schemeClr val="accent3"/>
                </a:solidFill>
              </a:rPr>
              <a:t>4</a:t>
            </a:r>
            <a:endParaRPr lang="en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853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>
            <a:spLocks noGrp="1"/>
          </p:cNvSpPr>
          <p:nvPr>
            <p:ph type="title"/>
          </p:nvPr>
        </p:nvSpPr>
        <p:spPr>
          <a:xfrm>
            <a:off x="2570048" y="445026"/>
            <a:ext cx="4915973" cy="728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Этапы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6" name="Google Shape;456;p49"/>
          <p:cNvSpPr txBox="1">
            <a:spLocks noGrp="1"/>
          </p:cNvSpPr>
          <p:nvPr>
            <p:ph type="title" idx="2"/>
          </p:nvPr>
        </p:nvSpPr>
        <p:spPr>
          <a:xfrm>
            <a:off x="3459048" y="1672212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Сбор данных</a:t>
            </a:r>
            <a:endParaRPr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7" name="Google Shape;457;p49"/>
          <p:cNvSpPr txBox="1">
            <a:spLocks noGrp="1"/>
          </p:cNvSpPr>
          <p:nvPr>
            <p:ph type="subTitle" idx="1"/>
          </p:nvPr>
        </p:nvSpPr>
        <p:spPr>
          <a:xfrm>
            <a:off x="3459048" y="2084450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Запросы данных в общедоступные сервисы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8" name="Google Shape;458;p49"/>
          <p:cNvSpPr txBox="1">
            <a:spLocks noGrp="1"/>
          </p:cNvSpPr>
          <p:nvPr>
            <p:ph type="title" idx="3"/>
          </p:nvPr>
        </p:nvSpPr>
        <p:spPr>
          <a:xfrm>
            <a:off x="6452710" y="1672212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Регрессия</a:t>
            </a:r>
            <a:endParaRPr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9" name="Google Shape;459;p49"/>
          <p:cNvSpPr txBox="1">
            <a:spLocks noGrp="1"/>
          </p:cNvSpPr>
          <p:nvPr>
            <p:ph type="subTitle" idx="4"/>
          </p:nvPr>
        </p:nvSpPr>
        <p:spPr>
          <a:xfrm>
            <a:off x="6452710" y="2084450"/>
            <a:ext cx="1978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Построение линейной модели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0" name="Google Shape;460;p49"/>
          <p:cNvSpPr txBox="1">
            <a:spLocks noGrp="1"/>
          </p:cNvSpPr>
          <p:nvPr>
            <p:ph type="title" idx="5"/>
          </p:nvPr>
        </p:nvSpPr>
        <p:spPr>
          <a:xfrm>
            <a:off x="3459048" y="2964537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</a:t>
            </a: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Корреляция</a:t>
            </a:r>
            <a:endParaRPr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1" name="Google Shape;461;p49"/>
          <p:cNvSpPr txBox="1">
            <a:spLocks noGrp="1"/>
          </p:cNvSpPr>
          <p:nvPr>
            <p:ph type="subTitle" idx="6"/>
          </p:nvPr>
        </p:nvSpPr>
        <p:spPr>
          <a:xfrm>
            <a:off x="3459048" y="3376775"/>
            <a:ext cx="1965962" cy="11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корреляции межу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E, S, G, Total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оценками и ценой закрытия акции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2" name="Google Shape;462;p49"/>
          <p:cNvSpPr txBox="1">
            <a:spLocks noGrp="1"/>
          </p:cNvSpPr>
          <p:nvPr>
            <p:ph type="title" idx="7"/>
          </p:nvPr>
        </p:nvSpPr>
        <p:spPr>
          <a:xfrm>
            <a:off x="6452710" y="2964537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</a:t>
            </a: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Оценка 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</a:t>
            </a:r>
            <a:r>
              <a:rPr lang="en-US" sz="16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3" name="Google Shape;463;p49"/>
          <p:cNvSpPr txBox="1">
            <a:spLocks noGrp="1"/>
          </p:cNvSpPr>
          <p:nvPr>
            <p:ph type="subTitle" idx="8"/>
          </p:nvPr>
        </p:nvSpPr>
        <p:spPr>
          <a:xfrm>
            <a:off x="6452710" y="3376774"/>
            <a:ext cx="2289356" cy="1103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модели и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зависимости цены закрытия и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 -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оценок 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4" name="Google Shape;464;p49"/>
          <p:cNvSpPr/>
          <p:nvPr/>
        </p:nvSpPr>
        <p:spPr>
          <a:xfrm>
            <a:off x="2570048" y="1797597"/>
            <a:ext cx="750300" cy="750300"/>
          </a:xfrm>
          <a:prstGeom prst="octagon">
            <a:avLst>
              <a:gd name="adj" fmla="val 2928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5" name="Google Shape;465;p49"/>
          <p:cNvSpPr/>
          <p:nvPr/>
        </p:nvSpPr>
        <p:spPr>
          <a:xfrm>
            <a:off x="2570048" y="3095822"/>
            <a:ext cx="750300" cy="750300"/>
          </a:xfrm>
          <a:prstGeom prst="octagon">
            <a:avLst>
              <a:gd name="adj" fmla="val 2928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6" name="Google Shape;466;p49"/>
          <p:cNvSpPr/>
          <p:nvPr/>
        </p:nvSpPr>
        <p:spPr>
          <a:xfrm>
            <a:off x="5563710" y="1797597"/>
            <a:ext cx="750300" cy="750300"/>
          </a:xfrm>
          <a:prstGeom prst="octagon">
            <a:avLst>
              <a:gd name="adj" fmla="val 2928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7" name="Google Shape;467;p49"/>
          <p:cNvSpPr/>
          <p:nvPr/>
        </p:nvSpPr>
        <p:spPr>
          <a:xfrm>
            <a:off x="5563710" y="3095822"/>
            <a:ext cx="750300" cy="750300"/>
          </a:xfrm>
          <a:prstGeom prst="octagon">
            <a:avLst>
              <a:gd name="adj" fmla="val 2928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68" name="Google Shape;468;p49"/>
          <p:cNvGrpSpPr/>
          <p:nvPr/>
        </p:nvGrpSpPr>
        <p:grpSpPr>
          <a:xfrm>
            <a:off x="2798421" y="3318963"/>
            <a:ext cx="293394" cy="304037"/>
            <a:chOff x="3357325" y="2093500"/>
            <a:chExt cx="311525" cy="322825"/>
          </a:xfrm>
        </p:grpSpPr>
        <p:sp>
          <p:nvSpPr>
            <p:cNvPr id="469" name="Google Shape;469;p49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0" name="Google Shape;470;p49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1" name="Google Shape;471;p49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72" name="Google Shape;472;p49"/>
          <p:cNvGrpSpPr/>
          <p:nvPr/>
        </p:nvGrpSpPr>
        <p:grpSpPr>
          <a:xfrm>
            <a:off x="2775571" y="2003114"/>
            <a:ext cx="339253" cy="339253"/>
            <a:chOff x="1492675" y="2027925"/>
            <a:chExt cx="481825" cy="481825"/>
          </a:xfrm>
        </p:grpSpPr>
        <p:sp>
          <p:nvSpPr>
            <p:cNvPr id="473" name="Google Shape;473;p49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4" name="Google Shape;474;p49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5" name="Google Shape;475;p49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6" name="Google Shape;476;p49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77" name="Google Shape;477;p49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78" name="Google Shape;478;p49"/>
          <p:cNvGrpSpPr/>
          <p:nvPr/>
        </p:nvGrpSpPr>
        <p:grpSpPr>
          <a:xfrm>
            <a:off x="5782906" y="2003120"/>
            <a:ext cx="311899" cy="339253"/>
            <a:chOff x="2104275" y="3806450"/>
            <a:chExt cx="442975" cy="481825"/>
          </a:xfrm>
        </p:grpSpPr>
        <p:sp>
          <p:nvSpPr>
            <p:cNvPr id="479" name="Google Shape;479;p49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0" name="Google Shape;480;p49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81" name="Google Shape;481;p49"/>
          <p:cNvGrpSpPr/>
          <p:nvPr/>
        </p:nvGrpSpPr>
        <p:grpSpPr>
          <a:xfrm>
            <a:off x="5792148" y="3301345"/>
            <a:ext cx="293416" cy="339253"/>
            <a:chOff x="2710875" y="3806450"/>
            <a:chExt cx="416725" cy="481825"/>
          </a:xfrm>
        </p:grpSpPr>
        <p:sp>
          <p:nvSpPr>
            <p:cNvPr id="482" name="Google Shape;482;p49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3" name="Google Shape;483;p49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484" name="Google Shape;484;p49"/>
          <p:cNvCxnSpPr/>
          <p:nvPr/>
        </p:nvCxnSpPr>
        <p:spPr>
          <a:xfrm>
            <a:off x="2659681" y="1173176"/>
            <a:ext cx="64998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85" name="Google Shape;48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234" y="684400"/>
            <a:ext cx="1370316" cy="3795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9896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AD408-3753-FB01-AC90-18E821B1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Сбор данных</a:t>
            </a:r>
          </a:p>
        </p:txBody>
      </p:sp>
    </p:spTree>
    <p:extLst>
      <p:ext uri="{BB962C8B-B14F-4D97-AF65-F5344CB8AC3E}">
        <p14:creationId xmlns:p14="http://schemas.microsoft.com/office/powerpoint/2010/main" val="2697944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>
            <a:spLocks noGrp="1"/>
          </p:cNvSpPr>
          <p:nvPr>
            <p:ph type="title"/>
          </p:nvPr>
        </p:nvSpPr>
        <p:spPr>
          <a:xfrm>
            <a:off x="352079" y="437877"/>
            <a:ext cx="4915973" cy="728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Сбор данных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484" name="Google Shape;484;p49"/>
          <p:cNvCxnSpPr>
            <a:cxnSpLocks/>
          </p:cNvCxnSpPr>
          <p:nvPr/>
        </p:nvCxnSpPr>
        <p:spPr>
          <a:xfrm>
            <a:off x="-80387" y="1166027"/>
            <a:ext cx="9239868" cy="7149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585A068-720D-3F7B-E5B9-108615B6D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82265"/>
            <a:ext cx="9159481" cy="2109617"/>
          </a:xfrm>
          <a:prstGeom prst="rect">
            <a:avLst/>
          </a:prstGeom>
        </p:spPr>
      </p:pic>
      <p:sp>
        <p:nvSpPr>
          <p:cNvPr id="21" name="Google Shape;455;p49">
            <a:extLst>
              <a:ext uri="{FF2B5EF4-FFF2-40B4-BE49-F238E27FC236}">
                <a16:creationId xmlns:a16="http://schemas.microsoft.com/office/drawing/2014/main" id="{C4803FBC-71A7-64E0-4A96-C4C7F41A8D04}"/>
              </a:ext>
            </a:extLst>
          </p:cNvPr>
          <p:cNvSpPr txBox="1">
            <a:spLocks/>
          </p:cNvSpPr>
          <p:nvPr/>
        </p:nvSpPr>
        <p:spPr>
          <a:xfrm>
            <a:off x="352078" y="3491881"/>
            <a:ext cx="8118682" cy="1351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ru-RU" sz="2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Пример ответа запроса по тикеру 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YNDX.ME </a:t>
            </a:r>
            <a:r>
              <a:rPr lang="ru-RU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– Яндекс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ru-RU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sz="20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Adj Close </a:t>
            </a:r>
            <a:r>
              <a:rPr lang="ru-RU" sz="2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это цена закрытия после корректировки для всех применимых сплитов и распределения дивидендов.</a:t>
            </a:r>
          </a:p>
        </p:txBody>
      </p:sp>
    </p:spTree>
    <p:extLst>
      <p:ext uri="{BB962C8B-B14F-4D97-AF65-F5344CB8AC3E}">
        <p14:creationId xmlns:p14="http://schemas.microsoft.com/office/powerpoint/2010/main" val="1927684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AD408-3753-FB01-AC90-18E821B1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корреляции</a:t>
            </a:r>
          </a:p>
        </p:txBody>
      </p:sp>
    </p:spTree>
    <p:extLst>
      <p:ext uri="{BB962C8B-B14F-4D97-AF65-F5344CB8AC3E}">
        <p14:creationId xmlns:p14="http://schemas.microsoft.com/office/powerpoint/2010/main" val="2705443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>
            <a:spLocks noGrp="1"/>
          </p:cNvSpPr>
          <p:nvPr>
            <p:ph type="title"/>
          </p:nvPr>
        </p:nvSpPr>
        <p:spPr>
          <a:xfrm>
            <a:off x="352079" y="437877"/>
            <a:ext cx="5877899" cy="728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Корреляции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Google Shape;455;p49">
            <a:extLst>
              <a:ext uri="{FF2B5EF4-FFF2-40B4-BE49-F238E27FC236}">
                <a16:creationId xmlns:a16="http://schemas.microsoft.com/office/drawing/2014/main" id="{C4803FBC-71A7-64E0-4A96-C4C7F41A8D04}"/>
              </a:ext>
            </a:extLst>
          </p:cNvPr>
          <p:cNvSpPr txBox="1">
            <a:spLocks/>
          </p:cNvSpPr>
          <p:nvPr/>
        </p:nvSpPr>
        <p:spPr>
          <a:xfrm>
            <a:off x="1633050" y="4161243"/>
            <a:ext cx="5877899" cy="54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ru-RU" sz="1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Топ-10 компаний, где сумма модулей корреляций наибольшая</a:t>
            </a:r>
          </a:p>
        </p:txBody>
      </p:sp>
      <p:pic>
        <p:nvPicPr>
          <p:cNvPr id="4" name="Рисунок 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4657EB22-61C0-1C20-EBCC-DE9972773C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502"/>
          <a:stretch/>
        </p:blipFill>
        <p:spPr>
          <a:xfrm>
            <a:off x="1633050" y="1166027"/>
            <a:ext cx="5877899" cy="29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53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YNDX.ME 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4" name="Google Shape;504;p51"/>
          <p:cNvSpPr txBox="1"/>
          <p:nvPr/>
        </p:nvSpPr>
        <p:spPr>
          <a:xfrm>
            <a:off x="2072250" y="4016713"/>
            <a:ext cx="49995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Видна обратная связь между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ESG-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показателями Яндекса и стоимостью активов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B7F733-B94D-2FAC-F5D6-C908FCC6C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701" y="1146831"/>
            <a:ext cx="6566598" cy="254303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21641C6-B5FE-7415-DF8E-4D143612C42D}"/>
              </a:ext>
            </a:extLst>
          </p:cNvPr>
          <p:cNvSpPr/>
          <p:nvPr/>
        </p:nvSpPr>
        <p:spPr>
          <a:xfrm>
            <a:off x="6720058" y="2571750"/>
            <a:ext cx="351692" cy="392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0FE9CA-C178-E54A-3DDE-37FA25951D93}"/>
              </a:ext>
            </a:extLst>
          </p:cNvPr>
          <p:cNvSpPr/>
          <p:nvPr/>
        </p:nvSpPr>
        <p:spPr>
          <a:xfrm>
            <a:off x="6765099" y="2571749"/>
            <a:ext cx="351692" cy="392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215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GMKN.ME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1502700" y="3926406"/>
            <a:ext cx="61386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Видим, что вместе с ростом цены актива росли и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ESG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показатели. Компания проводила </a:t>
            </a:r>
            <a:r>
              <a:rPr lang="ru-RU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успешную политику в</a:t>
            </a:r>
            <a:r>
              <a:rPr lang="en-US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 S </a:t>
            </a:r>
            <a:r>
              <a:rPr lang="ru-RU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 </a:t>
            </a:r>
            <a:r>
              <a:rPr lang="en-US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G </a:t>
            </a:r>
            <a:r>
              <a:rPr lang="ru-RU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сферах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, и как видно в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G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сфере тоже положительный тренд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34A510-3512-3C02-4E62-646B369E0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175" y="1217094"/>
            <a:ext cx="6553650" cy="2456173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5F2E626-AC62-6FA7-DC1E-85F84BA26A14}"/>
              </a:ext>
            </a:extLst>
          </p:cNvPr>
          <p:cNvSpPr/>
          <p:nvPr/>
        </p:nvSpPr>
        <p:spPr>
          <a:xfrm>
            <a:off x="6684346" y="2571750"/>
            <a:ext cx="351692" cy="392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730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LKOH.ME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2269347" y="3964953"/>
            <a:ext cx="460530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Удивительно сильная зависимость между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S-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рейтингом и значением цены актива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7DBC8C-538D-1FAF-66EC-D1260A1CC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209" y="1132937"/>
            <a:ext cx="7075582" cy="2678257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F028734-4CAB-D7DE-6223-2CC637811374}"/>
              </a:ext>
            </a:extLst>
          </p:cNvPr>
          <p:cNvSpPr/>
          <p:nvPr/>
        </p:nvSpPr>
        <p:spPr>
          <a:xfrm>
            <a:off x="6874653" y="2608592"/>
            <a:ext cx="351692" cy="392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007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>
            <a:spLocks noGrp="1"/>
          </p:cNvSpPr>
          <p:nvPr>
            <p:ph type="title"/>
          </p:nvPr>
        </p:nvSpPr>
        <p:spPr>
          <a:xfrm>
            <a:off x="718551" y="7079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План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2" name="Google Shape;182;p34"/>
          <p:cNvSpPr txBox="1">
            <a:spLocks noGrp="1"/>
          </p:cNvSpPr>
          <p:nvPr>
            <p:ph type="title" idx="2"/>
          </p:nvPr>
        </p:nvSpPr>
        <p:spPr>
          <a:xfrm>
            <a:off x="720000" y="1843325"/>
            <a:ext cx="245042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Что такое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ESG?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3" name="Google Shape;183;p34"/>
          <p:cNvSpPr txBox="1">
            <a:spLocks noGrp="1"/>
          </p:cNvSpPr>
          <p:nvPr>
            <p:ph type="subTitle" idx="1"/>
          </p:nvPr>
        </p:nvSpPr>
        <p:spPr>
          <a:xfrm>
            <a:off x="720000" y="226204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Концепция показателей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 </a:t>
            </a: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 их актуальности</a:t>
            </a:r>
            <a:endParaRPr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4" name="Google Shape;184;p34"/>
          <p:cNvSpPr txBox="1">
            <a:spLocks noGrp="1"/>
          </p:cNvSpPr>
          <p:nvPr>
            <p:ph type="title" idx="3"/>
          </p:nvPr>
        </p:nvSpPr>
        <p:spPr>
          <a:xfrm>
            <a:off x="3419269" y="18433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рейтинг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4"/>
          </p:nvPr>
        </p:nvSpPr>
        <p:spPr>
          <a:xfrm>
            <a:off x="3419275" y="2262046"/>
            <a:ext cx="2304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Критерии оценки  рейтингов и ресурсы</a:t>
            </a:r>
            <a:endParaRPr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6" name="Google Shape;186;p34"/>
          <p:cNvSpPr txBox="1">
            <a:spLocks noGrp="1"/>
          </p:cNvSpPr>
          <p:nvPr>
            <p:ph type="title" idx="5"/>
          </p:nvPr>
        </p:nvSpPr>
        <p:spPr>
          <a:xfrm>
            <a:off x="720000" y="3342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Исследование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7" name="Google Shape;187;p34"/>
          <p:cNvSpPr txBox="1">
            <a:spLocks noGrp="1"/>
          </p:cNvSpPr>
          <p:nvPr>
            <p:ph type="subTitle" idx="6"/>
          </p:nvPr>
        </p:nvSpPr>
        <p:spPr>
          <a:xfrm>
            <a:off x="720000" y="3761121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Методы и инструменты анализа</a:t>
            </a:r>
            <a:endParaRPr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0" name="Google Shape;190;p34"/>
          <p:cNvSpPr txBox="1">
            <a:spLocks noGrp="1"/>
          </p:cNvSpPr>
          <p:nvPr>
            <p:ph type="title" idx="9"/>
          </p:nvPr>
        </p:nvSpPr>
        <p:spPr>
          <a:xfrm>
            <a:off x="6118545" y="1843324"/>
            <a:ext cx="2305500" cy="812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Компании</a:t>
            </a:r>
            <a:endParaRPr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1" name="Google Shape;191;p34"/>
          <p:cNvSpPr txBox="1">
            <a:spLocks noGrp="1"/>
          </p:cNvSpPr>
          <p:nvPr>
            <p:ph type="subTitle" idx="13"/>
          </p:nvPr>
        </p:nvSpPr>
        <p:spPr>
          <a:xfrm>
            <a:off x="6118551" y="2262046"/>
            <a:ext cx="2304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Выбор компаний, рассматриваемых в работе</a:t>
            </a:r>
            <a:endParaRPr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2" name="Google Shape;192;p34"/>
          <p:cNvSpPr txBox="1">
            <a:spLocks noGrp="1"/>
          </p:cNvSpPr>
          <p:nvPr>
            <p:ph type="title" idx="14"/>
          </p:nvPr>
        </p:nvSpPr>
        <p:spPr>
          <a:xfrm>
            <a:off x="6118545" y="33424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Заключение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3" name="Google Shape;193;p34"/>
          <p:cNvSpPr txBox="1">
            <a:spLocks noGrp="1"/>
          </p:cNvSpPr>
          <p:nvPr>
            <p:ph type="subTitle" idx="15"/>
          </p:nvPr>
        </p:nvSpPr>
        <p:spPr>
          <a:xfrm>
            <a:off x="6118551" y="3761121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связи между рейтингами и стоимостью компаний</a:t>
            </a:r>
            <a:endParaRPr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4" name="Google Shape;194;p34"/>
          <p:cNvSpPr txBox="1">
            <a:spLocks noGrp="1"/>
          </p:cNvSpPr>
          <p:nvPr>
            <p:ph type="title" idx="16"/>
          </p:nvPr>
        </p:nvSpPr>
        <p:spPr>
          <a:xfrm>
            <a:off x="720000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5" name="Google Shape;195;p34"/>
          <p:cNvSpPr txBox="1">
            <a:spLocks noGrp="1"/>
          </p:cNvSpPr>
          <p:nvPr>
            <p:ph type="title" idx="17"/>
          </p:nvPr>
        </p:nvSpPr>
        <p:spPr>
          <a:xfrm>
            <a:off x="3419269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6" name="Google Shape;196;p34"/>
          <p:cNvSpPr txBox="1">
            <a:spLocks noGrp="1"/>
          </p:cNvSpPr>
          <p:nvPr>
            <p:ph type="title" idx="18"/>
          </p:nvPr>
        </p:nvSpPr>
        <p:spPr>
          <a:xfrm>
            <a:off x="6118550" y="1541325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7" name="Google Shape;197;p34"/>
          <p:cNvSpPr txBox="1">
            <a:spLocks noGrp="1"/>
          </p:cNvSpPr>
          <p:nvPr>
            <p:ph type="title" idx="19"/>
          </p:nvPr>
        </p:nvSpPr>
        <p:spPr>
          <a:xfrm>
            <a:off x="720000" y="3040400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9" name="Google Shape;199;p34"/>
          <p:cNvSpPr txBox="1">
            <a:spLocks noGrp="1"/>
          </p:cNvSpPr>
          <p:nvPr>
            <p:ph type="title" idx="21"/>
          </p:nvPr>
        </p:nvSpPr>
        <p:spPr>
          <a:xfrm>
            <a:off x="6118550" y="3040400"/>
            <a:ext cx="80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00" name="Google Shape;200;p34"/>
          <p:cNvCxnSpPr/>
          <p:nvPr/>
        </p:nvCxnSpPr>
        <p:spPr>
          <a:xfrm>
            <a:off x="1413125" y="1772175"/>
            <a:ext cx="136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34"/>
          <p:cNvCxnSpPr/>
          <p:nvPr/>
        </p:nvCxnSpPr>
        <p:spPr>
          <a:xfrm>
            <a:off x="1413125" y="3271250"/>
            <a:ext cx="136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34"/>
          <p:cNvCxnSpPr/>
          <p:nvPr/>
        </p:nvCxnSpPr>
        <p:spPr>
          <a:xfrm>
            <a:off x="4112403" y="1772175"/>
            <a:ext cx="136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4"/>
          <p:cNvCxnSpPr/>
          <p:nvPr/>
        </p:nvCxnSpPr>
        <p:spPr>
          <a:xfrm>
            <a:off x="6811675" y="1772175"/>
            <a:ext cx="136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34"/>
          <p:cNvCxnSpPr/>
          <p:nvPr/>
        </p:nvCxnSpPr>
        <p:spPr>
          <a:xfrm>
            <a:off x="6811675" y="3271250"/>
            <a:ext cx="136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AD408-3753-FB01-AC90-18E821B1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Линейная модель</a:t>
            </a:r>
            <a:r>
              <a:rPr lang="en-US" dirty="0"/>
              <a:t> </a:t>
            </a:r>
            <a:r>
              <a:rPr lang="ru-RU" dirty="0"/>
              <a:t>и оценка </a:t>
            </a:r>
            <a:r>
              <a:rPr lang="en-US" dirty="0"/>
              <a:t>R</a:t>
            </a:r>
            <a:r>
              <a:rPr lang="en-US" baseline="30000" dirty="0"/>
              <a:t>2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7527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>
            <a:spLocks noGrp="1"/>
          </p:cNvSpPr>
          <p:nvPr>
            <p:ph type="title"/>
          </p:nvPr>
        </p:nvSpPr>
        <p:spPr>
          <a:xfrm>
            <a:off x="352079" y="437877"/>
            <a:ext cx="5877899" cy="728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</a:t>
            </a:r>
            <a:r>
              <a:rPr lang="en-US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Google Shape;455;p49">
            <a:extLst>
              <a:ext uri="{FF2B5EF4-FFF2-40B4-BE49-F238E27FC236}">
                <a16:creationId xmlns:a16="http://schemas.microsoft.com/office/drawing/2014/main" id="{C4803FBC-71A7-64E0-4A96-C4C7F41A8D04}"/>
              </a:ext>
            </a:extLst>
          </p:cNvPr>
          <p:cNvSpPr txBox="1">
            <a:spLocks/>
          </p:cNvSpPr>
          <p:nvPr/>
        </p:nvSpPr>
        <p:spPr>
          <a:xfrm>
            <a:off x="352078" y="3655144"/>
            <a:ext cx="8118682" cy="11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ru-RU" sz="1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Топ-10 компаний</a:t>
            </a:r>
            <a:r>
              <a:rPr lang="en-US" sz="1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1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 наибольшим </a:t>
            </a:r>
            <a:r>
              <a:rPr lang="en-US" sz="1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</a:t>
            </a:r>
            <a:r>
              <a:rPr lang="en-US" sz="1400" b="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ru-RU" sz="14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28A45FDC-8EA8-3408-3DF0-F412BED86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73791"/>
            <a:ext cx="9143911" cy="249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29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2269347" y="3992393"/>
            <a:ext cx="460530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Линейная модель на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MAGN.ME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 показала потрясающие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0.95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на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R</a:t>
            </a:r>
            <a:r>
              <a:rPr lang="en-US" sz="1200" baseline="300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2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F23943-4DD9-866F-D2E1-8C533A3DC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150" y="1125825"/>
            <a:ext cx="6989700" cy="271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51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2269347" y="4093299"/>
            <a:ext cx="460530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Значения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E-Score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 цены актива во времени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50C215-6A12-6A49-708A-68345C6C5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9"/>
          <a:stretch/>
        </p:blipFill>
        <p:spPr>
          <a:xfrm>
            <a:off x="888965" y="1159924"/>
            <a:ext cx="7366069" cy="264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33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2269347" y="4093299"/>
            <a:ext cx="460530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Значения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S-Score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 цены актива во времени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33C2738-F3F0-259C-5DC8-077EED065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475" y="1153871"/>
            <a:ext cx="7021050" cy="264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5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2269347" y="4093299"/>
            <a:ext cx="460530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Значения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Total-Score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 цены актива во времени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7D6933-E36F-5129-650F-A438C0CEC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250" y="1222474"/>
            <a:ext cx="6955500" cy="248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936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</a:t>
            </a:r>
          </a:p>
        </p:txBody>
      </p:sp>
      <p:sp>
        <p:nvSpPr>
          <p:cNvPr id="504" name="Google Shape;504;p51"/>
          <p:cNvSpPr txBox="1"/>
          <p:nvPr/>
        </p:nvSpPr>
        <p:spPr>
          <a:xfrm>
            <a:off x="1677798" y="3908633"/>
            <a:ext cx="578840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Сама линейная модель в 4 мерном пространстве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,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но мы можем построить отображение на плоскость (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T-SNE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)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 представить близость той </a:t>
            </a:r>
            <a:r>
              <a:rPr lang="ru-RU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гиперплоскости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, которую смогла провести линейная модель  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82DD9B-4CB6-C784-BEF0-E22043A5E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25" y="1129054"/>
            <a:ext cx="6812750" cy="262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634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1"/>
          <p:cNvSpPr/>
          <p:nvPr/>
        </p:nvSpPr>
        <p:spPr>
          <a:xfrm>
            <a:off x="959650" y="3951100"/>
            <a:ext cx="7224900" cy="65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MAGN.ME.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Новости в 2018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4" name="Google Shape;504;p51"/>
          <p:cNvSpPr txBox="1"/>
          <p:nvPr/>
        </p:nvSpPr>
        <p:spPr>
          <a:xfrm>
            <a:off x="1677798" y="3908633"/>
            <a:ext cx="578840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Судя по новостным сводкам ММК проводит активную политику в сфере устойчивого развития, заботиться о своих работниках, окружающей среде и следует за новыми технологиями и модернизацией</a:t>
            </a:r>
            <a:endParaRPr sz="12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cxnSp>
        <p:nvCxnSpPr>
          <p:cNvPr id="509" name="Google Shape;509;p51"/>
          <p:cNvCxnSpPr/>
          <p:nvPr/>
        </p:nvCxnSpPr>
        <p:spPr>
          <a:xfrm>
            <a:off x="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51"/>
          <p:cNvCxnSpPr/>
          <p:nvPr/>
        </p:nvCxnSpPr>
        <p:spPr>
          <a:xfrm>
            <a:off x="7641300" y="427795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64F43D4-57AB-451A-57F7-068E82D92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82" y="1263066"/>
            <a:ext cx="3200399" cy="1017113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F8FD6FB-8595-DEDC-69AD-A7D891CF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1318" y="1263066"/>
            <a:ext cx="4471332" cy="719646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CABF26EF-FACE-F7E3-C332-F0E6D6564A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318" y="2134009"/>
            <a:ext cx="4572000" cy="16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86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3"/>
          <p:cNvSpPr txBox="1">
            <a:spLocks noGrp="1"/>
          </p:cNvSpPr>
          <p:nvPr>
            <p:ph type="title"/>
          </p:nvPr>
        </p:nvSpPr>
        <p:spPr>
          <a:xfrm>
            <a:off x="1411200" y="1248000"/>
            <a:ext cx="6321600" cy="26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/>
              <a:t>Заключение</a:t>
            </a:r>
            <a:endParaRPr sz="6000" dirty="0"/>
          </a:p>
        </p:txBody>
      </p:sp>
      <p:sp>
        <p:nvSpPr>
          <p:cNvPr id="8" name="Google Shape;226;p36">
            <a:extLst>
              <a:ext uri="{FF2B5EF4-FFF2-40B4-BE49-F238E27FC236}">
                <a16:creationId xmlns:a16="http://schemas.microsoft.com/office/drawing/2014/main" id="{701B69BF-6D88-2D30-CCD2-CA90C604735B}"/>
              </a:ext>
            </a:extLst>
          </p:cNvPr>
          <p:cNvSpPr txBox="1">
            <a:spLocks/>
          </p:cNvSpPr>
          <p:nvPr/>
        </p:nvSpPr>
        <p:spPr>
          <a:xfrm>
            <a:off x="591900" y="859800"/>
            <a:ext cx="8193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" dirty="0">
                <a:solidFill>
                  <a:schemeClr val="accent3"/>
                </a:solidFill>
              </a:rPr>
              <a:t>0</a:t>
            </a:r>
            <a:r>
              <a:rPr lang="ru-RU" dirty="0">
                <a:solidFill>
                  <a:schemeClr val="accent3"/>
                </a:solidFill>
              </a:rPr>
              <a:t>5</a:t>
            </a:r>
            <a:endParaRPr lang="en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7670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07;p60">
            <a:extLst>
              <a:ext uri="{FF2B5EF4-FFF2-40B4-BE49-F238E27FC236}">
                <a16:creationId xmlns:a16="http://schemas.microsoft.com/office/drawing/2014/main" id="{DEA8D15B-DACC-5C6C-4FFF-724FDA8E86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9988" y="3232111"/>
            <a:ext cx="3136493" cy="14929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499;p51">
            <a:extLst>
              <a:ext uri="{FF2B5EF4-FFF2-40B4-BE49-F238E27FC236}">
                <a16:creationId xmlns:a16="http://schemas.microsoft.com/office/drawing/2014/main" id="{9C3F3BA4-1D07-620D-5338-F28C35AB12EA}"/>
              </a:ext>
            </a:extLst>
          </p:cNvPr>
          <p:cNvSpPr/>
          <p:nvPr/>
        </p:nvSpPr>
        <p:spPr>
          <a:xfrm>
            <a:off x="959550" y="1596465"/>
            <a:ext cx="7224900" cy="155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Google Shape;504;p51">
            <a:extLst>
              <a:ext uri="{FF2B5EF4-FFF2-40B4-BE49-F238E27FC236}">
                <a16:creationId xmlns:a16="http://schemas.microsoft.com/office/drawing/2014/main" id="{FA7FEE40-0346-22F4-72CD-51A7E2C33B42}"/>
              </a:ext>
            </a:extLst>
          </p:cNvPr>
          <p:cNvSpPr txBox="1"/>
          <p:nvPr/>
        </p:nvSpPr>
        <p:spPr>
          <a:xfrm>
            <a:off x="1258349" y="1738665"/>
            <a:ext cx="6778304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Между оценками и развитием компании существует явная зависимость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Действительно логичное заключение состоит в том, что следуя за </a:t>
            </a:r>
            <a:r>
              <a:rPr lang="en-US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ESG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трендом и трендом на устойчивое развитие компания будет расти, в противном случае от сотрудничества с ней будут отказываться потребители и кредиторы, о чем, например открыто и громко заявляют современные крупные банки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За </a:t>
            </a:r>
            <a:r>
              <a:rPr lang="ru-RU" sz="1200" b="1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устойчивым развитием </a:t>
            </a:r>
            <a:r>
              <a:rPr lang="ru-RU" sz="12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– будущее!</a:t>
            </a:r>
          </a:p>
        </p:txBody>
      </p:sp>
    </p:spTree>
    <p:extLst>
      <p:ext uri="{BB962C8B-B14F-4D97-AF65-F5344CB8AC3E}">
        <p14:creationId xmlns:p14="http://schemas.microsoft.com/office/powerpoint/2010/main" val="368554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36"/>
          <p:cNvCxnSpPr/>
          <p:nvPr/>
        </p:nvCxnSpPr>
        <p:spPr>
          <a:xfrm>
            <a:off x="0" y="3285925"/>
            <a:ext cx="6471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36"/>
          <p:cNvSpPr txBox="1">
            <a:spLocks noGrp="1"/>
          </p:cNvSpPr>
          <p:nvPr>
            <p:ph type="title" idx="2"/>
          </p:nvPr>
        </p:nvSpPr>
        <p:spPr>
          <a:xfrm>
            <a:off x="713100" y="937175"/>
            <a:ext cx="8193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"/>
          </p:nvPr>
        </p:nvSpPr>
        <p:spPr>
          <a:xfrm>
            <a:off x="1271100" y="3467425"/>
            <a:ext cx="2709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Концепция показателей </a:t>
            </a:r>
            <a:r>
              <a:rPr lang="e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 </a:t>
            </a:r>
            <a:r>
              <a:rPr lang="ru-R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 их актуальности</a:t>
            </a:r>
          </a:p>
        </p:txBody>
      </p:sp>
      <p:pic>
        <p:nvPicPr>
          <p:cNvPr id="228" name="Google Shape;2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285" y="-616500"/>
            <a:ext cx="46445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3975" y="2524325"/>
            <a:ext cx="3552900" cy="25083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5CB4160-2BF8-6CDE-55F8-F4D8902C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/>
              <a:t>Что такое </a:t>
            </a:r>
            <a:r>
              <a:rPr lang="en-US" sz="4800" dirty="0"/>
              <a:t>ESG?</a:t>
            </a:r>
            <a:endParaRPr lang="ru-RU" sz="4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79;p59">
            <a:extLst>
              <a:ext uri="{FF2B5EF4-FFF2-40B4-BE49-F238E27FC236}">
                <a16:creationId xmlns:a16="http://schemas.microsoft.com/office/drawing/2014/main" id="{D3352B1F-FC15-6A59-7773-39D91F4CA765}"/>
              </a:ext>
            </a:extLst>
          </p:cNvPr>
          <p:cNvSpPr txBox="1">
            <a:spLocks/>
          </p:cNvSpPr>
          <p:nvPr/>
        </p:nvSpPr>
        <p:spPr>
          <a:xfrm>
            <a:off x="4136099" y="771399"/>
            <a:ext cx="3773100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600" b="1" dirty="0">
                <a:solidFill>
                  <a:srgbClr val="212F4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Спасибо за внимание </a:t>
            </a:r>
          </a:p>
        </p:txBody>
      </p:sp>
      <p:sp>
        <p:nvSpPr>
          <p:cNvPr id="3" name="Google Shape;880;p59">
            <a:extLst>
              <a:ext uri="{FF2B5EF4-FFF2-40B4-BE49-F238E27FC236}">
                <a16:creationId xmlns:a16="http://schemas.microsoft.com/office/drawing/2014/main" id="{E5BCAFAE-DDF0-846F-526C-43C269C8923A}"/>
              </a:ext>
            </a:extLst>
          </p:cNvPr>
          <p:cNvSpPr txBox="1">
            <a:spLocks/>
          </p:cNvSpPr>
          <p:nvPr/>
        </p:nvSpPr>
        <p:spPr>
          <a:xfrm>
            <a:off x="4206638" y="2042118"/>
            <a:ext cx="4487783" cy="1292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191814@</a:t>
            </a:r>
            <a:r>
              <a:rPr lang="en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edu.fa.ru</a:t>
            </a:r>
            <a:endParaRPr lang="en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+79161720152</a:t>
            </a:r>
          </a:p>
          <a:p>
            <a:pPr>
              <a:lnSpc>
                <a:spcPct val="150000"/>
              </a:lnSpc>
            </a:pP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https://t.me/vktrbr</a:t>
            </a:r>
            <a:endParaRPr lang="en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</a:t>
            </a:r>
            <a:r>
              <a:rPr lang="en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github.com</a:t>
            </a: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vktrbr</a:t>
            </a:r>
            <a:r>
              <a:rPr lang="en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esg-stockmarket</a:t>
            </a:r>
            <a:endParaRPr lang="en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Google Shape;896;p59">
            <a:extLst>
              <a:ext uri="{FF2B5EF4-FFF2-40B4-BE49-F238E27FC236}">
                <a16:creationId xmlns:a16="http://schemas.microsoft.com/office/drawing/2014/main" id="{B4EFE0C9-AFD7-D165-F88E-1D465E902E37}"/>
              </a:ext>
            </a:extLst>
          </p:cNvPr>
          <p:cNvSpPr txBox="1"/>
          <p:nvPr/>
        </p:nvSpPr>
        <p:spPr>
          <a:xfrm>
            <a:off x="4136099" y="3457243"/>
            <a:ext cx="4831732" cy="1047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ru-RU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Источники:</a:t>
            </a:r>
          </a:p>
          <a:p>
            <a:pPr marL="228600" lvl="0" indent="-228600" algn="l" rtl="0">
              <a:spcBef>
                <a:spcPts val="300"/>
              </a:spcBef>
              <a:spcAft>
                <a:spcPts val="0"/>
              </a:spcAft>
              <a:buAutoNum type="arabicPeriod"/>
            </a:pPr>
            <a:r>
              <a:rPr lang="en-US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Yahoo Finance</a:t>
            </a:r>
          </a:p>
          <a:p>
            <a:pPr marL="228600" indent="-228600">
              <a:spcBef>
                <a:spcPts val="300"/>
              </a:spcBef>
              <a:buFont typeface="Arial"/>
              <a:buAutoNum type="arabicPeriod"/>
            </a:pPr>
            <a:r>
              <a:rPr lang="en-US" sz="700" dirty="0" err="1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www.sberbank.com</a:t>
            </a:r>
            <a:endParaRPr lang="en-US" sz="7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  <a:p>
            <a:pPr marL="228600" lvl="0" indent="-228600" algn="l" rtl="0">
              <a:spcBef>
                <a:spcPts val="300"/>
              </a:spcBef>
              <a:spcAft>
                <a:spcPts val="0"/>
              </a:spcAft>
              <a:buAutoNum type="arabicPeriod"/>
            </a:pPr>
            <a:r>
              <a:rPr lang="en-US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74.RU </a:t>
            </a:r>
            <a:r>
              <a:rPr lang="ru-RU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Челябинск Онлайн</a:t>
            </a:r>
          </a:p>
          <a:p>
            <a:pPr marL="228600" indent="-228600">
              <a:spcBef>
                <a:spcPts val="300"/>
              </a:spcBef>
              <a:buFont typeface="Arial"/>
              <a:buAutoNum type="arabicPeriod"/>
            </a:pPr>
            <a:r>
              <a:rPr lang="en-US" sz="700" dirty="0" err="1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secretmag.ru</a:t>
            </a:r>
            <a:r>
              <a:rPr lang="en-US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 </a:t>
            </a:r>
            <a:r>
              <a:rPr lang="ru-RU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Что такое </a:t>
            </a:r>
            <a:r>
              <a:rPr lang="en-US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ESG. </a:t>
            </a:r>
            <a:r>
              <a:rPr lang="ru-RU" sz="700" dirty="0">
                <a:solidFill>
                  <a:schemeClr val="dk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Karla"/>
              </a:rPr>
              <a:t>Объясняем простыми словами</a:t>
            </a:r>
            <a:endParaRPr lang="en-US" sz="7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  <a:p>
            <a:pPr marL="228600" lvl="0" indent="-228600" algn="l" rtl="0">
              <a:spcBef>
                <a:spcPts val="300"/>
              </a:spcBef>
              <a:spcAft>
                <a:spcPts val="0"/>
              </a:spcAft>
              <a:buAutoNum type="arabicPeriod"/>
            </a:pPr>
            <a:endParaRPr sz="700" dirty="0">
              <a:solidFill>
                <a:schemeClr val="dk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Karla"/>
            </a:endParaRPr>
          </a:p>
        </p:txBody>
      </p:sp>
      <p:pic>
        <p:nvPicPr>
          <p:cNvPr id="5" name="Google Shape;897;p59">
            <a:extLst>
              <a:ext uri="{FF2B5EF4-FFF2-40B4-BE49-F238E27FC236}">
                <a16:creationId xmlns:a16="http://schemas.microsoft.com/office/drawing/2014/main" id="{9709158D-E9DF-E860-B7EB-672C41CAB87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6118"/>
          <a:stretch/>
        </p:blipFill>
        <p:spPr>
          <a:xfrm>
            <a:off x="0" y="207487"/>
            <a:ext cx="3742499" cy="4728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898;p59">
            <a:extLst>
              <a:ext uri="{FF2B5EF4-FFF2-40B4-BE49-F238E27FC236}">
                <a16:creationId xmlns:a16="http://schemas.microsoft.com/office/drawing/2014/main" id="{E93F7CF0-EEE8-6AF7-EA8C-EEBA180C7034}"/>
              </a:ext>
            </a:extLst>
          </p:cNvPr>
          <p:cNvCxnSpPr/>
          <p:nvPr/>
        </p:nvCxnSpPr>
        <p:spPr>
          <a:xfrm>
            <a:off x="4206638" y="3457244"/>
            <a:ext cx="4944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1039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ESG</a:t>
            </a:r>
            <a:r>
              <a:rPr lang="ru-RU" dirty="0"/>
              <a:t>-принципы</a:t>
            </a:r>
            <a:endParaRPr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 – </a:t>
            </a:r>
            <a:r>
              <a:rPr lang="en" sz="1400" b="1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Environmental, Social, and Corporate Governance</a:t>
            </a:r>
            <a:r>
              <a:rPr lang="en-US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ru-RU" sz="1400" dirty="0">
                <a:solidFill>
                  <a:srgbClr val="212F4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Оценка д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еятельности компании в трех сферах</a:t>
            </a:r>
            <a:r>
              <a:rPr lang="en-US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lang="ru-RU" sz="1400" b="0" i="0" dirty="0">
              <a:solidFill>
                <a:srgbClr val="212F4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58750" indent="0" algn="l">
              <a:buNone/>
            </a:pPr>
            <a:endParaRPr lang="en" sz="1600" b="0" i="0" dirty="0">
              <a:solidFill>
                <a:srgbClr val="212F4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4500" indent="-285750" algn="l">
              <a:buFont typeface="Courier New" panose="02070309020205020404" pitchFamily="49" charset="0"/>
              <a:buChar char="o"/>
            </a:pPr>
            <a:r>
              <a:rPr lang="ru-RU" sz="1400" b="1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Экологические критерии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 — environmental) —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влияние на окружающую среду.  </a:t>
            </a:r>
          </a:p>
          <a:p>
            <a:pPr marL="444500" indent="-285750" algn="l">
              <a:buFont typeface="Courier New" panose="02070309020205020404" pitchFamily="49" charset="0"/>
              <a:buChar char="o"/>
            </a:pPr>
            <a:endParaRPr lang="ru-RU" sz="1400" b="0" i="0" dirty="0">
              <a:solidFill>
                <a:srgbClr val="212F4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4500" indent="-285750">
              <a:buFont typeface="Courier New" panose="02070309020205020404" pitchFamily="49" charset="0"/>
              <a:buChar char="o"/>
            </a:pPr>
            <a:r>
              <a:rPr lang="ru-RU" sz="1400" b="1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Социальные критерии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 — social) —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отношение к работникам, клиентам, партнёрам, обществу в целом.</a:t>
            </a:r>
          </a:p>
          <a:p>
            <a:pPr marL="444500" indent="-285750">
              <a:buFont typeface="Courier New" panose="02070309020205020404" pitchFamily="49" charset="0"/>
              <a:buChar char="o"/>
            </a:pPr>
            <a:endParaRPr lang="en-US" sz="1400" b="0" i="0" dirty="0">
              <a:solidFill>
                <a:srgbClr val="212F4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4500" indent="-285750" algn="l">
              <a:buFont typeface="Courier New" panose="02070309020205020404" pitchFamily="49" charset="0"/>
              <a:buChar char="o"/>
            </a:pPr>
            <a:r>
              <a:rPr lang="ru-RU" sz="1400" b="1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Управленческие критерии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 — governance) — 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система корпоративного управления, оценка деятельности руководителей на основе ключевых показателей эффективности в увязке с долгосрочными целями и </a:t>
            </a:r>
            <a:r>
              <a:rPr lang="en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sz="1400" b="0" i="0" dirty="0">
                <a:solidFill>
                  <a:srgbClr val="212F4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рисками.</a:t>
            </a:r>
          </a:p>
        </p:txBody>
      </p:sp>
      <p:cxnSp>
        <p:nvCxnSpPr>
          <p:cNvPr id="176" name="Google Shape;176;p33"/>
          <p:cNvCxnSpPr/>
          <p:nvPr/>
        </p:nvCxnSpPr>
        <p:spPr>
          <a:xfrm>
            <a:off x="815275" y="1156091"/>
            <a:ext cx="919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1BBC5E3B-A987-6A05-3B9F-5503B58BBB13}"/>
              </a:ext>
            </a:extLst>
          </p:cNvPr>
          <p:cNvSpPr/>
          <p:nvPr/>
        </p:nvSpPr>
        <p:spPr>
          <a:xfrm>
            <a:off x="578202" y="917471"/>
            <a:ext cx="6602085" cy="3465149"/>
          </a:xfrm>
          <a:prstGeom prst="roundRect">
            <a:avLst>
              <a:gd name="adj" fmla="val 806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6" name="Google Shape;286;p39"/>
          <p:cNvSpPr txBox="1">
            <a:spLocks noGrp="1"/>
          </p:cNvSpPr>
          <p:nvPr>
            <p:ph type="title"/>
          </p:nvPr>
        </p:nvSpPr>
        <p:spPr>
          <a:xfrm>
            <a:off x="1413100" y="1504413"/>
            <a:ext cx="4182600" cy="8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Пример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7" name="Google Shape;287;p39"/>
          <p:cNvSpPr txBox="1">
            <a:spLocks noGrp="1"/>
          </p:cNvSpPr>
          <p:nvPr>
            <p:ph type="subTitle" idx="1"/>
          </p:nvPr>
        </p:nvSpPr>
        <p:spPr>
          <a:xfrm>
            <a:off x="1413100" y="2485738"/>
            <a:ext cx="4305648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 2021 Сбер смог сэкономить на электронном документообороте </a:t>
            </a:r>
            <a:r>
              <a:rPr lang="ru-RU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60 ж/д вагонов бумаги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Или пример в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секторе: </a:t>
            </a:r>
            <a:r>
              <a:rPr lang="ru-RU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 млн пенсионеров </a:t>
            </a:r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 России приняли участие в кампании по обучению цифровым сервисам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88" name="Google Shape;288;p39"/>
          <p:cNvCxnSpPr>
            <a:cxnSpLocks/>
          </p:cNvCxnSpPr>
          <p:nvPr/>
        </p:nvCxnSpPr>
        <p:spPr>
          <a:xfrm>
            <a:off x="1522559" y="2397295"/>
            <a:ext cx="5148064" cy="0"/>
          </a:xfrm>
          <a:prstGeom prst="straightConnector1">
            <a:avLst/>
          </a:prstGeom>
          <a:noFill/>
          <a:ln w="19050" cap="flat" cmpd="sng">
            <a:solidFill>
              <a:srgbClr val="212F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979C73F7-6131-A3A5-E348-F29C72681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283" y="1160083"/>
            <a:ext cx="3028012" cy="1912428"/>
          </a:xfrm>
          <a:prstGeom prst="roundRect">
            <a:avLst>
              <a:gd name="adj" fmla="val 6130"/>
            </a:avLst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87;p39">
            <a:extLst>
              <a:ext uri="{FF2B5EF4-FFF2-40B4-BE49-F238E27FC236}">
                <a16:creationId xmlns:a16="http://schemas.microsoft.com/office/drawing/2014/main" id="{17D6BB87-4504-F652-6092-4E09917926D4}"/>
              </a:ext>
            </a:extLst>
          </p:cNvPr>
          <p:cNvSpPr txBox="1">
            <a:spLocks/>
          </p:cNvSpPr>
          <p:nvPr/>
        </p:nvSpPr>
        <p:spPr>
          <a:xfrm>
            <a:off x="7849812" y="4709847"/>
            <a:ext cx="1294188" cy="433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6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 algn="r"/>
            <a:r>
              <a:rPr lang="ru-RU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источник</a:t>
            </a:r>
            <a:endParaRPr lang="ru-RU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36"/>
          <p:cNvCxnSpPr>
            <a:cxnSpLocks/>
          </p:cNvCxnSpPr>
          <p:nvPr/>
        </p:nvCxnSpPr>
        <p:spPr>
          <a:xfrm>
            <a:off x="899410" y="3285925"/>
            <a:ext cx="5571890" cy="0"/>
          </a:xfrm>
          <a:prstGeom prst="straightConnector1">
            <a:avLst/>
          </a:prstGeom>
          <a:noFill/>
          <a:ln w="19050" cap="flat" cmpd="sng">
            <a:solidFill>
              <a:srgbClr val="212F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36"/>
          <p:cNvSpPr txBox="1">
            <a:spLocks noGrp="1"/>
          </p:cNvSpPr>
          <p:nvPr>
            <p:ph type="title" idx="2"/>
          </p:nvPr>
        </p:nvSpPr>
        <p:spPr>
          <a:xfrm>
            <a:off x="713100" y="937175"/>
            <a:ext cx="8193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2</a:t>
            </a:r>
            <a:endParaRPr dirty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"/>
          </p:nvPr>
        </p:nvSpPr>
        <p:spPr>
          <a:xfrm>
            <a:off x="1271100" y="3467425"/>
            <a:ext cx="2709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Критерии оценки  рейтингов и ресурсы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5CB4160-2BF8-6CDE-55F8-F4D8902C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99" y="1430950"/>
            <a:ext cx="4814907" cy="1723800"/>
          </a:xfrm>
        </p:spPr>
        <p:txBody>
          <a:bodyPr/>
          <a:lstStyle/>
          <a:p>
            <a:r>
              <a:rPr lang="en-US" sz="4800" dirty="0"/>
              <a:t>ESG</a:t>
            </a:r>
            <a:r>
              <a:rPr lang="ru-RU" sz="4800" dirty="0"/>
              <a:t>-рейтинг</a:t>
            </a:r>
          </a:p>
        </p:txBody>
      </p:sp>
      <p:sp>
        <p:nvSpPr>
          <p:cNvPr id="7" name="Google Shape;347;p44">
            <a:extLst>
              <a:ext uri="{FF2B5EF4-FFF2-40B4-BE49-F238E27FC236}">
                <a16:creationId xmlns:a16="http://schemas.microsoft.com/office/drawing/2014/main" id="{3D57DCF4-8124-F92B-0E38-6D21E8AC4FF7}"/>
              </a:ext>
            </a:extLst>
          </p:cNvPr>
          <p:cNvSpPr/>
          <p:nvPr/>
        </p:nvSpPr>
        <p:spPr>
          <a:xfrm>
            <a:off x="5672187" y="1497434"/>
            <a:ext cx="2585100" cy="2585100"/>
          </a:xfrm>
          <a:prstGeom prst="ellipse">
            <a:avLst/>
          </a:prstGeom>
          <a:solidFill>
            <a:srgbClr val="A1A299">
              <a:alpha val="41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48;p44">
            <a:extLst>
              <a:ext uri="{FF2B5EF4-FFF2-40B4-BE49-F238E27FC236}">
                <a16:creationId xmlns:a16="http://schemas.microsoft.com/office/drawing/2014/main" id="{D894F540-C610-07F9-4BED-0B793E6CD762}"/>
              </a:ext>
            </a:extLst>
          </p:cNvPr>
          <p:cNvSpPr/>
          <p:nvPr/>
        </p:nvSpPr>
        <p:spPr>
          <a:xfrm>
            <a:off x="5675904" y="1497434"/>
            <a:ext cx="2581500" cy="2581500"/>
          </a:xfrm>
          <a:prstGeom prst="chord">
            <a:avLst>
              <a:gd name="adj1" fmla="val 37734"/>
              <a:gd name="adj2" fmla="val 10760304"/>
            </a:avLst>
          </a:prstGeom>
          <a:solidFill>
            <a:srgbClr val="A1A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350;p44">
            <a:extLst>
              <a:ext uri="{FF2B5EF4-FFF2-40B4-BE49-F238E27FC236}">
                <a16:creationId xmlns:a16="http://schemas.microsoft.com/office/drawing/2014/main" id="{60F2E57D-515B-1F30-EA45-DE67C137F60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66" y="1379421"/>
            <a:ext cx="2315715" cy="1759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51;p44">
            <a:extLst>
              <a:ext uri="{FF2B5EF4-FFF2-40B4-BE49-F238E27FC236}">
                <a16:creationId xmlns:a16="http://schemas.microsoft.com/office/drawing/2014/main" id="{4550280F-99EA-4F7D-10EA-098EAA8854C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2112" y="3170581"/>
            <a:ext cx="1599378" cy="559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52;p44">
            <a:extLst>
              <a:ext uri="{FF2B5EF4-FFF2-40B4-BE49-F238E27FC236}">
                <a16:creationId xmlns:a16="http://schemas.microsoft.com/office/drawing/2014/main" id="{E6431F2B-1B1F-DDCD-35E6-01EE245D718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2100" y="2705302"/>
            <a:ext cx="989039" cy="12120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918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>
            <a:spLocks noGrp="1"/>
          </p:cNvSpPr>
          <p:nvPr>
            <p:ph type="title"/>
          </p:nvPr>
        </p:nvSpPr>
        <p:spPr>
          <a:xfrm>
            <a:off x="3631150" y="916525"/>
            <a:ext cx="438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оценке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5" name="Google Shape;235;p37"/>
          <p:cNvSpPr txBox="1">
            <a:spLocks noGrp="1"/>
          </p:cNvSpPr>
          <p:nvPr>
            <p:ph type="body" idx="1"/>
          </p:nvPr>
        </p:nvSpPr>
        <p:spPr>
          <a:xfrm>
            <a:off x="3631150" y="1933700"/>
            <a:ext cx="43869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отчёты — нефинансовая отчётность компании, раскрывающая данные о соблюдении </a:t>
            </a:r>
            <a:r>
              <a:rPr lang="en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факторов.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рейтинги — оценка аналитическими агентствами. Проблема – отсутствие единой методологии оценки</a:t>
            </a:r>
            <a:r>
              <a:rPr lang="en-US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ESG-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инвестиции — покупка ценных бумаг компаний, которые придерживаются принципов </a:t>
            </a:r>
            <a:r>
              <a:rPr lang="en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</a:t>
            </a:r>
            <a:r>
              <a:rPr lang="ru-RU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0" indent="0">
              <a:buNone/>
            </a:pPr>
            <a:endParaRPr lang="en" dirty="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36" name="Google Shape;23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225" y="1073396"/>
            <a:ext cx="2693151" cy="33004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237;p37"/>
          <p:cNvCxnSpPr/>
          <p:nvPr/>
        </p:nvCxnSpPr>
        <p:spPr>
          <a:xfrm>
            <a:off x="3714975" y="1787300"/>
            <a:ext cx="4303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" name="Google Shape;238;p37"/>
          <p:cNvCxnSpPr/>
          <p:nvPr/>
        </p:nvCxnSpPr>
        <p:spPr>
          <a:xfrm>
            <a:off x="3714975" y="4194900"/>
            <a:ext cx="4303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" name="Google Shape;210;p35"/>
          <p:cNvCxnSpPr/>
          <p:nvPr/>
        </p:nvCxnSpPr>
        <p:spPr>
          <a:xfrm>
            <a:off x="0" y="2764925"/>
            <a:ext cx="5260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35"/>
          <p:cNvSpPr txBox="1">
            <a:spLocks noGrp="1"/>
          </p:cNvSpPr>
          <p:nvPr>
            <p:ph type="title"/>
          </p:nvPr>
        </p:nvSpPr>
        <p:spPr>
          <a:xfrm>
            <a:off x="713099" y="1102625"/>
            <a:ext cx="4826673" cy="16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YAHOO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2" name="Google Shape;212;p35"/>
          <p:cNvSpPr txBox="1">
            <a:spLocks noGrp="1"/>
          </p:cNvSpPr>
          <p:nvPr>
            <p:ph type="subTitle" idx="1"/>
          </p:nvPr>
        </p:nvSpPr>
        <p:spPr>
          <a:xfrm>
            <a:off x="713100" y="2894999"/>
            <a:ext cx="3788400" cy="20789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 работе мы использовали отчеты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yahoo,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сбора котировок и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ESG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рейтингов 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https://pypi.org/project/yfinance/</a:t>
            </a:r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https://pypi.org/project/yesg/</a:t>
            </a:r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50" name="Picture 2" descr="Yahoo Finance - Apps on Google Play">
            <a:extLst>
              <a:ext uri="{FF2B5EF4-FFF2-40B4-BE49-F238E27FC236}">
                <a16:creationId xmlns:a16="http://schemas.microsoft.com/office/drawing/2014/main" id="{B3F01AC6-B01F-FBC6-BCD7-1923C5401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9772" y="1000593"/>
            <a:ext cx="3142313" cy="314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36"/>
          <p:cNvCxnSpPr/>
          <p:nvPr/>
        </p:nvCxnSpPr>
        <p:spPr>
          <a:xfrm>
            <a:off x="0" y="3285925"/>
            <a:ext cx="6471300" cy="0"/>
          </a:xfrm>
          <a:prstGeom prst="straightConnector1">
            <a:avLst/>
          </a:prstGeom>
          <a:noFill/>
          <a:ln w="19050" cap="flat" cmpd="sng">
            <a:solidFill>
              <a:srgbClr val="212F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36"/>
          <p:cNvSpPr txBox="1">
            <a:spLocks noGrp="1"/>
          </p:cNvSpPr>
          <p:nvPr>
            <p:ph type="title" idx="2"/>
          </p:nvPr>
        </p:nvSpPr>
        <p:spPr>
          <a:xfrm>
            <a:off x="713100" y="937175"/>
            <a:ext cx="8193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"/>
          </p:nvPr>
        </p:nvSpPr>
        <p:spPr>
          <a:xfrm>
            <a:off x="1271100" y="3467425"/>
            <a:ext cx="2709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MOEXBMI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 100</a:t>
            </a:r>
            <a:endParaRPr lang="ru-RU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5CB4160-2BF8-6CDE-55F8-F4D8902C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/>
              <a:t>Выбор компаний</a:t>
            </a:r>
          </a:p>
        </p:txBody>
      </p:sp>
      <p:grpSp>
        <p:nvGrpSpPr>
          <p:cNvPr id="2" name="Google Shape;4439;p70">
            <a:extLst>
              <a:ext uri="{FF2B5EF4-FFF2-40B4-BE49-F238E27FC236}">
                <a16:creationId xmlns:a16="http://schemas.microsoft.com/office/drawing/2014/main" id="{E301E71A-6F33-418E-D116-548F6DAE7352}"/>
              </a:ext>
            </a:extLst>
          </p:cNvPr>
          <p:cNvGrpSpPr/>
          <p:nvPr/>
        </p:nvGrpSpPr>
        <p:grpSpPr>
          <a:xfrm>
            <a:off x="5596519" y="1084925"/>
            <a:ext cx="2834381" cy="2973650"/>
            <a:chOff x="2496269" y="1171698"/>
            <a:chExt cx="761953" cy="799392"/>
          </a:xfrm>
        </p:grpSpPr>
        <p:grpSp>
          <p:nvGrpSpPr>
            <p:cNvPr id="3" name="Google Shape;4440;p70">
              <a:extLst>
                <a:ext uri="{FF2B5EF4-FFF2-40B4-BE49-F238E27FC236}">
                  <a16:creationId xmlns:a16="http://schemas.microsoft.com/office/drawing/2014/main" id="{860A7E7D-17F9-87ED-C5D3-25671B5A2DB9}"/>
                </a:ext>
              </a:extLst>
            </p:cNvPr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10" name="Google Shape;4441;p70">
                <a:extLst>
                  <a:ext uri="{FF2B5EF4-FFF2-40B4-BE49-F238E27FC236}">
                    <a16:creationId xmlns:a16="http://schemas.microsoft.com/office/drawing/2014/main" id="{5B94B023-0525-D3F1-CF17-539A38B77DC5}"/>
                  </a:ext>
                </a:extLst>
              </p:cNvPr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442;p70">
                <a:extLst>
                  <a:ext uri="{FF2B5EF4-FFF2-40B4-BE49-F238E27FC236}">
                    <a16:creationId xmlns:a16="http://schemas.microsoft.com/office/drawing/2014/main" id="{1DFA6206-377F-8D50-8009-AE47EBEE9CDF}"/>
                  </a:ext>
                </a:extLst>
              </p:cNvPr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" name="Google Shape;4443;p70">
                <a:extLst>
                  <a:ext uri="{FF2B5EF4-FFF2-40B4-BE49-F238E27FC236}">
                    <a16:creationId xmlns:a16="http://schemas.microsoft.com/office/drawing/2014/main" id="{650F2411-A932-509E-E201-DA348DF145C3}"/>
                  </a:ext>
                </a:extLst>
              </p:cNvPr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13" name="Google Shape;4444;p70">
                  <a:extLst>
                    <a:ext uri="{FF2B5EF4-FFF2-40B4-BE49-F238E27FC236}">
                      <a16:creationId xmlns:a16="http://schemas.microsoft.com/office/drawing/2014/main" id="{5A2B1751-C7ED-86E2-6149-ED1F836D0917}"/>
                    </a:ext>
                  </a:extLst>
                </p:cNvPr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22" name="Google Shape;4445;p70">
                    <a:extLst>
                      <a:ext uri="{FF2B5EF4-FFF2-40B4-BE49-F238E27FC236}">
                        <a16:creationId xmlns:a16="http://schemas.microsoft.com/office/drawing/2014/main" id="{A480FDAB-FAF6-DACC-81D9-943BC4316FCC}"/>
                      </a:ext>
                    </a:extLst>
                  </p:cNvPr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35" name="Google Shape;4446;p70">
                      <a:extLst>
                        <a:ext uri="{FF2B5EF4-FFF2-40B4-BE49-F238E27FC236}">
                          <a16:creationId xmlns:a16="http://schemas.microsoft.com/office/drawing/2014/main" id="{06C84C8C-5C80-6A72-D904-A13CF50033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" name="Google Shape;4447;p70">
                      <a:extLst>
                        <a:ext uri="{FF2B5EF4-FFF2-40B4-BE49-F238E27FC236}">
                          <a16:creationId xmlns:a16="http://schemas.microsoft.com/office/drawing/2014/main" id="{FDB2ED5B-08A4-4891-696A-EFD1BB8F3A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" name="Google Shape;4448;p70">
                    <a:extLst>
                      <a:ext uri="{FF2B5EF4-FFF2-40B4-BE49-F238E27FC236}">
                        <a16:creationId xmlns:a16="http://schemas.microsoft.com/office/drawing/2014/main" id="{1DD45891-B370-88C4-1AA0-FDD3CBB8BF87}"/>
                      </a:ext>
                    </a:extLst>
                  </p:cNvPr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33" name="Google Shape;4449;p70">
                      <a:extLst>
                        <a:ext uri="{FF2B5EF4-FFF2-40B4-BE49-F238E27FC236}">
                          <a16:creationId xmlns:a16="http://schemas.microsoft.com/office/drawing/2014/main" id="{1F4BBDD5-BEE2-8605-3769-0951D84FA9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" name="Google Shape;4450;p70">
                      <a:extLst>
                        <a:ext uri="{FF2B5EF4-FFF2-40B4-BE49-F238E27FC236}">
                          <a16:creationId xmlns:a16="http://schemas.microsoft.com/office/drawing/2014/main" id="{91D19437-E282-06BF-9FE5-83CF543E03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" name="Google Shape;4451;p70">
                    <a:extLst>
                      <a:ext uri="{FF2B5EF4-FFF2-40B4-BE49-F238E27FC236}">
                        <a16:creationId xmlns:a16="http://schemas.microsoft.com/office/drawing/2014/main" id="{1533CEC0-65D2-0A89-2C98-81D0F6F26E52}"/>
                      </a:ext>
                    </a:extLst>
                  </p:cNvPr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31" name="Google Shape;4452;p70">
                      <a:extLst>
                        <a:ext uri="{FF2B5EF4-FFF2-40B4-BE49-F238E27FC236}">
                          <a16:creationId xmlns:a16="http://schemas.microsoft.com/office/drawing/2014/main" id="{B8860B12-B751-55B1-7D93-96A81AB33F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" name="Google Shape;4453;p70">
                      <a:extLst>
                        <a:ext uri="{FF2B5EF4-FFF2-40B4-BE49-F238E27FC236}">
                          <a16:creationId xmlns:a16="http://schemas.microsoft.com/office/drawing/2014/main" id="{1BF3BA4D-99BD-AF77-F582-EACDB5DB68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" name="Google Shape;4454;p70">
                    <a:extLst>
                      <a:ext uri="{FF2B5EF4-FFF2-40B4-BE49-F238E27FC236}">
                        <a16:creationId xmlns:a16="http://schemas.microsoft.com/office/drawing/2014/main" id="{BFF0A7D9-C181-3532-2A56-64434764139A}"/>
                      </a:ext>
                    </a:extLst>
                  </p:cNvPr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29" name="Google Shape;4455;p70">
                      <a:extLst>
                        <a:ext uri="{FF2B5EF4-FFF2-40B4-BE49-F238E27FC236}">
                          <a16:creationId xmlns:a16="http://schemas.microsoft.com/office/drawing/2014/main" id="{E0D9265B-05B8-1575-0505-DA80E053C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" name="Google Shape;4456;p70">
                      <a:extLst>
                        <a:ext uri="{FF2B5EF4-FFF2-40B4-BE49-F238E27FC236}">
                          <a16:creationId xmlns:a16="http://schemas.microsoft.com/office/drawing/2014/main" id="{00B8068B-7DE8-00A1-C37C-6F4589A0E9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6" name="Google Shape;4457;p70">
                    <a:extLst>
                      <a:ext uri="{FF2B5EF4-FFF2-40B4-BE49-F238E27FC236}">
                        <a16:creationId xmlns:a16="http://schemas.microsoft.com/office/drawing/2014/main" id="{404B9F6A-2777-D132-F18D-A06D81510542}"/>
                      </a:ext>
                    </a:extLst>
                  </p:cNvPr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27" name="Google Shape;4458;p70">
                      <a:extLst>
                        <a:ext uri="{FF2B5EF4-FFF2-40B4-BE49-F238E27FC236}">
                          <a16:creationId xmlns:a16="http://schemas.microsoft.com/office/drawing/2014/main" id="{AAED2F68-F6B9-53C4-635B-F8AB691B25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" name="Google Shape;4459;p70">
                      <a:extLst>
                        <a:ext uri="{FF2B5EF4-FFF2-40B4-BE49-F238E27FC236}">
                          <a16:creationId xmlns:a16="http://schemas.microsoft.com/office/drawing/2014/main" id="{27762597-6FF5-6421-9494-AC18FCDE1E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4" name="Google Shape;4460;p70">
                  <a:extLst>
                    <a:ext uri="{FF2B5EF4-FFF2-40B4-BE49-F238E27FC236}">
                      <a16:creationId xmlns:a16="http://schemas.microsoft.com/office/drawing/2014/main" id="{A6FE257B-F615-0E5C-270D-9E44D9DED5C0}"/>
                    </a:ext>
                  </a:extLst>
                </p:cNvPr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15" name="Google Shape;4461;p70">
                    <a:extLst>
                      <a:ext uri="{FF2B5EF4-FFF2-40B4-BE49-F238E27FC236}">
                        <a16:creationId xmlns:a16="http://schemas.microsoft.com/office/drawing/2014/main" id="{82E2C22B-5D99-0E59-BC06-493765712390}"/>
                      </a:ext>
                    </a:extLst>
                  </p:cNvPr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6" name="Google Shape;4462;p70">
                    <a:extLst>
                      <a:ext uri="{FF2B5EF4-FFF2-40B4-BE49-F238E27FC236}">
                        <a16:creationId xmlns:a16="http://schemas.microsoft.com/office/drawing/2014/main" id="{BDB642FC-32B5-CAC8-09B9-76036467D411}"/>
                      </a:ext>
                    </a:extLst>
                  </p:cNvPr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17" name="Google Shape;4463;p70">
                      <a:extLst>
                        <a:ext uri="{FF2B5EF4-FFF2-40B4-BE49-F238E27FC236}">
                          <a16:creationId xmlns:a16="http://schemas.microsoft.com/office/drawing/2014/main" id="{6A5E3E2E-ADF0-AFBF-A970-1C077AEDCE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" name="Google Shape;4464;p70">
                      <a:extLst>
                        <a:ext uri="{FF2B5EF4-FFF2-40B4-BE49-F238E27FC236}">
                          <a16:creationId xmlns:a16="http://schemas.microsoft.com/office/drawing/2014/main" id="{CA51FD67-512B-90BF-5B7E-F6B2DB47F7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" name="Google Shape;4465;p70">
                      <a:extLst>
                        <a:ext uri="{FF2B5EF4-FFF2-40B4-BE49-F238E27FC236}">
                          <a16:creationId xmlns:a16="http://schemas.microsoft.com/office/drawing/2014/main" id="{BF6C8142-4CC5-8557-5CB5-7E68E73A9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" name="Google Shape;4466;p70">
                      <a:extLst>
                        <a:ext uri="{FF2B5EF4-FFF2-40B4-BE49-F238E27FC236}">
                          <a16:creationId xmlns:a16="http://schemas.microsoft.com/office/drawing/2014/main" id="{71054606-0B27-CDEE-6AD5-4DE95E0D9D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" name="Google Shape;4467;p70">
                      <a:extLst>
                        <a:ext uri="{FF2B5EF4-FFF2-40B4-BE49-F238E27FC236}">
                          <a16:creationId xmlns:a16="http://schemas.microsoft.com/office/drawing/2014/main" id="{6EF09373-1F56-799B-BE04-799F59EE4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4" name="Google Shape;4468;p70">
              <a:extLst>
                <a:ext uri="{FF2B5EF4-FFF2-40B4-BE49-F238E27FC236}">
                  <a16:creationId xmlns:a16="http://schemas.microsoft.com/office/drawing/2014/main" id="{87902B37-B23D-FAB3-ED47-74A5B8BBAFAC}"/>
                </a:ext>
              </a:extLst>
            </p:cNvPr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469;p70">
              <a:extLst>
                <a:ext uri="{FF2B5EF4-FFF2-40B4-BE49-F238E27FC236}">
                  <a16:creationId xmlns:a16="http://schemas.microsoft.com/office/drawing/2014/main" id="{FC418937-3D8F-8807-96C3-CDCFA591241B}"/>
                </a:ext>
              </a:extLst>
            </p:cNvPr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470;p70">
              <a:extLst>
                <a:ext uri="{FF2B5EF4-FFF2-40B4-BE49-F238E27FC236}">
                  <a16:creationId xmlns:a16="http://schemas.microsoft.com/office/drawing/2014/main" id="{B5B95589-0F51-E63D-24F8-0E0242A4EE23}"/>
                </a:ext>
              </a:extLst>
            </p:cNvPr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71;p70">
              <a:extLst>
                <a:ext uri="{FF2B5EF4-FFF2-40B4-BE49-F238E27FC236}">
                  <a16:creationId xmlns:a16="http://schemas.microsoft.com/office/drawing/2014/main" id="{B3D25AC4-CB5F-87AC-817B-E914D748340D}"/>
                </a:ext>
              </a:extLst>
            </p:cNvPr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472;p70">
              <a:extLst>
                <a:ext uri="{FF2B5EF4-FFF2-40B4-BE49-F238E27FC236}">
                  <a16:creationId xmlns:a16="http://schemas.microsoft.com/office/drawing/2014/main" id="{792C8420-C193-74BF-4818-69286BE770C0}"/>
                </a:ext>
              </a:extLst>
            </p:cNvPr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6236076"/>
      </p:ext>
    </p:extLst>
  </p:cSld>
  <p:clrMapOvr>
    <a:masterClrMapping/>
  </p:clrMapOvr>
</p:sld>
</file>

<file path=ppt/theme/theme1.xml><?xml version="1.0" encoding="utf-8"?>
<a:theme xmlns:a="http://schemas.openxmlformats.org/drawingml/2006/main" name="Soil Pollution Prevention Project Proposal by Slidesgo">
  <a:themeElements>
    <a:clrScheme name="Simple Light">
      <a:dk1>
        <a:srgbClr val="212F40"/>
      </a:dk1>
      <a:lt1>
        <a:srgbClr val="39474B"/>
      </a:lt1>
      <a:dk2>
        <a:srgbClr val="5A676D"/>
      </a:dk2>
      <a:lt2>
        <a:srgbClr val="A1A299"/>
      </a:lt2>
      <a:accent1>
        <a:srgbClr val="EDE8E5"/>
      </a:accent1>
      <a:accent2>
        <a:srgbClr val="FFFFFF"/>
      </a:accent2>
      <a:accent3>
        <a:srgbClr val="F3A92C"/>
      </a:accent3>
      <a:accent4>
        <a:srgbClr val="FFFFFF"/>
      </a:accent4>
      <a:accent5>
        <a:srgbClr val="FFFFFF"/>
      </a:accent5>
      <a:accent6>
        <a:srgbClr val="FFFFFF"/>
      </a:accent6>
      <a:hlink>
        <a:srgbClr val="5A67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1331</TotalTime>
  <Words>951</Words>
  <Application>Microsoft Macintosh PowerPoint</Application>
  <PresentationFormat>Экран (16:9)</PresentationFormat>
  <Paragraphs>197</Paragraphs>
  <Slides>30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6" baseType="lpstr">
      <vt:lpstr>Arial</vt:lpstr>
      <vt:lpstr>Roboto Condensed Light</vt:lpstr>
      <vt:lpstr>Courier New</vt:lpstr>
      <vt:lpstr>Open Sans</vt:lpstr>
      <vt:lpstr>Karla</vt:lpstr>
      <vt:lpstr>Soil Pollution Prevention Project Proposal by Slidesgo</vt:lpstr>
      <vt:lpstr>ESG и биржа </vt:lpstr>
      <vt:lpstr>План</vt:lpstr>
      <vt:lpstr>01</vt:lpstr>
      <vt:lpstr>ESG-принципы</vt:lpstr>
      <vt:lpstr>Пример</vt:lpstr>
      <vt:lpstr>02</vt:lpstr>
      <vt:lpstr>О ESG-оценке</vt:lpstr>
      <vt:lpstr>YAHOO</vt:lpstr>
      <vt:lpstr>03</vt:lpstr>
      <vt:lpstr>90 компаний</vt:lpstr>
      <vt:lpstr>Исследование </vt:lpstr>
      <vt:lpstr>Этапы</vt:lpstr>
      <vt:lpstr>Сбор данных</vt:lpstr>
      <vt:lpstr>Сбор данных</vt:lpstr>
      <vt:lpstr>Оценка корреляции</vt:lpstr>
      <vt:lpstr>Оценка Корреляции</vt:lpstr>
      <vt:lpstr>YNDX.ME </vt:lpstr>
      <vt:lpstr>GMKN.ME</vt:lpstr>
      <vt:lpstr>LKOH.ME</vt:lpstr>
      <vt:lpstr>Линейная модель и оценка R2 </vt:lpstr>
      <vt:lpstr>Оценка R2</vt:lpstr>
      <vt:lpstr>MAGN.ME</vt:lpstr>
      <vt:lpstr>MAGN.ME</vt:lpstr>
      <vt:lpstr>MAGN.ME</vt:lpstr>
      <vt:lpstr>MAGN.ME</vt:lpstr>
      <vt:lpstr>MAGN.ME</vt:lpstr>
      <vt:lpstr>MAGN.ME. Новости в 2018</vt:lpstr>
      <vt:lpstr>Заключение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ESG и биржа </dc:title>
  <cp:lastModifiedBy>Барбарич Виктор Игоревич</cp:lastModifiedBy>
  <cp:revision>18</cp:revision>
  <dcterms:modified xsi:type="dcterms:W3CDTF">2022-10-02T19:19:00Z</dcterms:modified>
</cp:coreProperties>
</file>